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Layouts/slideLayout16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09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215" autoAdjust="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1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14" Type="http://schemas.openxmlformats.org/officeDocument/2006/relationships/slide" Target="slides/slide13.xml"/><Relationship Id="rId23" Type="http://schemas.openxmlformats.org/officeDocument/2006/relationships/presProps" Target="presProps.xml"/><Relationship Id="rId4" Type="http://schemas.openxmlformats.org/officeDocument/2006/relationships/slide" Target="slides/slide3.xml"/><Relationship Id="rId26" Type="http://schemas.openxmlformats.org/officeDocument/2006/relationships/tableStyles" Target="tableStyles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printerSettings" Target="printerSettings/printerSettings1.bin"/><Relationship Id="rId21" Type="http://schemas.openxmlformats.org/officeDocument/2006/relationships/notesMaster" Target="notesMasters/notes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879CBF-DAD7-8448-8CC8-2CADC303044D}" type="datetimeFigureOut">
              <a:rPr lang="en-US" smtClean="0"/>
              <a:pPr/>
              <a:t>6/16/10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766959-A8F3-1C40-B2F8-F43C8933FB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66959-A8F3-1C40-B2F8-F43C8933FBB9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Note: The globes</a:t>
            </a:r>
            <a:r>
              <a:rPr lang="en-US" baseline="0" dirty="0" smtClean="0"/>
              <a:t> are primarily used for the a &amp; </a:t>
            </a:r>
            <a:r>
              <a:rPr lang="en-US" baseline="0" dirty="0" err="1" smtClean="0"/>
              <a:t>b</a:t>
            </a:r>
            <a:r>
              <a:rPr lang="en-US" baseline="0" dirty="0" smtClean="0"/>
              <a:t> parts of the lesson and desk maps for parts </a:t>
            </a:r>
            <a:r>
              <a:rPr lang="en-US" baseline="0" dirty="0" err="1" smtClean="0"/>
              <a:t>c</a:t>
            </a:r>
            <a:r>
              <a:rPr lang="en-US" baseline="0" dirty="0" smtClean="0"/>
              <a:t> &amp; </a:t>
            </a:r>
            <a:r>
              <a:rPr lang="en-US" baseline="0" dirty="0" err="1" smtClean="0"/>
              <a:t>d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66959-A8F3-1C40-B2F8-F43C8933FBB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National Geographic Readers are for higher level readers.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66959-A8F3-1C40-B2F8-F43C8933FBB9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8.pn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8.png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1676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419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B210E-E372-DB49-A916-26D445401846}" type="datetimeFigureOut">
              <a:rPr lang="en-US" smtClean="0"/>
              <a:pPr/>
              <a:t>6/16/10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F85F5-FB5E-4F79-A561-97039C58DE0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191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434609"/>
            <a:ext cx="374904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2551176"/>
            <a:ext cx="3749040" cy="3145536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B210E-E372-DB49-A916-26D445401846}" type="datetimeFigureOut">
              <a:rPr lang="en-US" smtClean="0"/>
              <a:pPr/>
              <a:t>6/16/10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70609-DBDC-014E-87AF-A3541E02999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798020" y="538594"/>
            <a:ext cx="1808485" cy="516710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150174">
            <a:off x="4827538" y="836203"/>
            <a:ext cx="3657600" cy="493776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B210E-E372-DB49-A916-26D445401846}" type="datetimeFigureOut">
              <a:rPr lang="en-US" smtClean="0"/>
              <a:pPr/>
              <a:t>6/16/10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70609-DBDC-014E-87AF-A3541E02999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55093">
            <a:off x="2359666" y="458370"/>
            <a:ext cx="4424669" cy="3079124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835967" y="278688"/>
            <a:ext cx="1695954" cy="4845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B210E-E372-DB49-A916-26D445401846}" type="datetimeFigureOut">
              <a:rPr lang="en-US" smtClean="0"/>
              <a:pPr/>
              <a:t>6/16/10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70609-DBDC-014E-87AF-A3541E02999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785255">
            <a:off x="2866028" y="3182426"/>
            <a:ext cx="1695954" cy="484558"/>
          </a:xfrm>
          <a:prstGeom prst="rect">
            <a:avLst/>
          </a:prstGeom>
        </p:spPr>
      </p:pic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150321">
            <a:off x="4329929" y="546774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317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80673">
            <a:off x="699762" y="451178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3480" y="4800600"/>
            <a:ext cx="3246120" cy="1188720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B210E-E372-DB49-A916-26D445401846}" type="datetimeFigureOut">
              <a:rPr lang="en-US" smtClean="0"/>
              <a:pPr/>
              <a:t>6/16/10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70609-DBDC-014E-87AF-A3541E02999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415567" y="369110"/>
            <a:ext cx="3794703" cy="272976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0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0973137">
            <a:off x="530124" y="631160"/>
            <a:ext cx="3837559" cy="2604282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 rot="470783">
            <a:off x="708565" y="3070624"/>
            <a:ext cx="3918749" cy="282751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114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 rot="21240000">
            <a:off x="4717562" y="3396154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4876800"/>
            <a:ext cx="3048000" cy="118872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B210E-E372-DB49-A916-26D445401846}" type="datetimeFigureOut">
              <a:rPr lang="en-US" smtClean="0"/>
              <a:pPr/>
              <a:t>6/16/10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70609-DBDC-014E-87AF-A3541E02999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7428515" y="2619243"/>
            <a:ext cx="1580737" cy="451639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6339646" y="604321"/>
            <a:ext cx="1610332" cy="2025115"/>
          </a:xfrm>
          <a:prstGeom prst="rect">
            <a:avLst/>
          </a:prstGeom>
        </p:spPr>
      </p:pic>
      <p:pic>
        <p:nvPicPr>
          <p:cNvPr id="13" name="Picture 12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4891846" y="985321"/>
            <a:ext cx="1610332" cy="2025115"/>
          </a:xfrm>
          <a:prstGeom prst="rect">
            <a:avLst/>
          </a:prstGeom>
        </p:spPr>
      </p:pic>
      <p:sp>
        <p:nvSpPr>
          <p:cNvPr id="16" name="Picture Placeholder 2"/>
          <p:cNvSpPr>
            <a:spLocks noGrp="1"/>
          </p:cNvSpPr>
          <p:nvPr>
            <p:ph type="pic" idx="14"/>
          </p:nvPr>
        </p:nvSpPr>
        <p:spPr>
          <a:xfrm rot="247118">
            <a:off x="5075220" y="1165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idx="15"/>
          </p:nvPr>
        </p:nvSpPr>
        <p:spPr>
          <a:xfrm rot="271248">
            <a:off x="6523020" y="784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519045" y="2873698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193488">
            <a:off x="610678" y="450635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 rot="21240000">
            <a:off x="455724" y="3551615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B210E-E372-DB49-A916-26D445401846}" type="datetimeFigureOut">
              <a:rPr lang="en-US" smtClean="0"/>
              <a:pPr/>
              <a:t>6/16/10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70609-DBDC-014E-87AF-A3541E02999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6634" y="577849"/>
            <a:ext cx="1882589" cy="5461001"/>
          </a:xfrm>
        </p:spPr>
        <p:txBody>
          <a:bodyPr vert="eaVert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4" y="577849"/>
            <a:ext cx="5768788" cy="54610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B210E-E372-DB49-A916-26D445401846}" type="datetimeFigureOut">
              <a:rPr lang="en-US" smtClean="0"/>
              <a:pPr/>
              <a:t>6/16/10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70609-DBDC-014E-87AF-A3541E02999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vertical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2859" y="1562100"/>
            <a:ext cx="152400" cy="37338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B210E-E372-DB49-A916-26D445401846}" type="datetimeFigureOut">
              <a:rPr lang="en-US" smtClean="0"/>
              <a:pPr/>
              <a:t>6/16/10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70609-DBDC-014E-87AF-A3541E02999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Title Slide with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2057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800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B210E-E372-DB49-A916-26D445401846}" type="datetimeFigureOut">
              <a:rPr lang="en-US" smtClean="0"/>
              <a:pPr/>
              <a:t>6/16/10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70609-DBDC-014E-87AF-A3541E02999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572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66660">
            <a:off x="5138374" y="599839"/>
            <a:ext cx="1610332" cy="2025115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29776">
            <a:off x="2072772" y="555386"/>
            <a:ext cx="1610332" cy="2025115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 rot="21254634">
            <a:off x="2256146" y="735839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5"/>
          </p:nvPr>
        </p:nvSpPr>
        <p:spPr>
          <a:xfrm rot="21315648">
            <a:off x="5321748" y="780292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pic>
        <p:nvPicPr>
          <p:cNvPr id="14" name="Picture 13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51790">
            <a:off x="3591963" y="936015"/>
            <a:ext cx="1610332" cy="2025115"/>
          </a:xfrm>
          <a:prstGeom prst="rect">
            <a:avLst/>
          </a:prstGeom>
        </p:spPr>
      </p:pic>
      <p:sp>
        <p:nvSpPr>
          <p:cNvPr id="17" name="Picture Placeholder 2"/>
          <p:cNvSpPr>
            <a:spLocks noGrp="1"/>
          </p:cNvSpPr>
          <p:nvPr>
            <p:ph type="pic" idx="17"/>
          </p:nvPr>
        </p:nvSpPr>
        <p:spPr>
          <a:xfrm rot="100778">
            <a:off x="3775337" y="1116468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282700"/>
            <a:ext cx="8001000" cy="1917700"/>
          </a:xfrm>
        </p:spPr>
        <p:txBody>
          <a:bodyPr anchor="b" anchorCtr="0">
            <a:noAutofit/>
          </a:bodyPr>
          <a:lstStyle>
            <a:lvl1pPr algn="ctr">
              <a:defRPr sz="5600" b="0" cap="none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3644153"/>
            <a:ext cx="8001000" cy="833718"/>
          </a:xfrm>
        </p:spPr>
        <p:txBody>
          <a:bodyPr anchor="t" anchorCtr="0"/>
          <a:lstStyle>
            <a:lvl1pPr marL="0" indent="0" algn="ctr">
              <a:spcAft>
                <a:spcPts val="0"/>
              </a:spcAft>
              <a:buNone/>
              <a:defRPr sz="20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B210E-E372-DB49-A916-26D445401846}" type="datetimeFigureOut">
              <a:rPr lang="en-US" smtClean="0"/>
              <a:pPr/>
              <a:t>6/16/10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70609-DBDC-014E-87AF-A3541E02999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33528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346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B210E-E372-DB49-A916-26D445401846}" type="datetimeFigureOut">
              <a:rPr lang="en-US" smtClean="0"/>
              <a:pPr/>
              <a:t>6/16/10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70609-DBDC-014E-87AF-A3541E02999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346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346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B210E-E372-DB49-A916-26D445401846}" type="datetimeFigureOut">
              <a:rPr lang="en-US" smtClean="0"/>
              <a:pPr/>
              <a:t>6/16/10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70609-DBDC-014E-87AF-A3541E02999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B210E-E372-DB49-A916-26D445401846}" type="datetimeFigureOut">
              <a:rPr lang="en-US" smtClean="0"/>
              <a:pPr/>
              <a:t>6/16/10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70609-DBDC-014E-87AF-A3541E02999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B210E-E372-DB49-A916-26D445401846}" type="datetimeFigureOut">
              <a:rPr lang="en-US" smtClean="0"/>
              <a:pPr/>
              <a:t>6/16/10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70609-DBDC-014E-87AF-A3541E02999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153" y="443752"/>
            <a:ext cx="3749040" cy="1707777"/>
          </a:xfrm>
        </p:spPr>
        <p:txBody>
          <a:bodyPr anchor="b">
            <a:noAutofit/>
          </a:bodyPr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7494" y="430306"/>
            <a:ext cx="3749040" cy="560854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6153" y="2554940"/>
            <a:ext cx="3749040" cy="3146613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B210E-E372-DB49-A916-26D445401846}" type="datetimeFigureOut">
              <a:rPr lang="en-US" smtClean="0"/>
              <a:pPr/>
              <a:t>6/16/10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4845-A08A-4DF4-8D99-E2E7B6D41C6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18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PageOverlay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15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905000"/>
            <a:ext cx="80010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721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fld id="{451B210E-E372-DB49-A916-26D445401846}" type="datetimeFigureOut">
              <a:rPr lang="en-US" smtClean="0"/>
              <a:pPr/>
              <a:t>6/16/10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46220" y="6158753"/>
            <a:ext cx="1051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</a:defRPr>
            </a:lvl1pPr>
          </a:lstStyle>
          <a:p>
            <a:fld id="{60C70609-DBDC-014E-87AF-A3541E02999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  <p:sldLayoutId id="2147483722" r:id="rId13"/>
    <p:sldLayoutId id="2147483723" r:id="rId14"/>
    <p:sldLayoutId id="2147483724" r:id="rId15"/>
    <p:sldLayoutId id="2147483725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0"/>
        </a:spcBef>
        <a:spcAft>
          <a:spcPts val="2000"/>
        </a:spcAft>
        <a:buFont typeface="Wingdings 2" pitchFamily="18" charset="2"/>
        <a:buChar char="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asd-social-studies-curriculum-camp.wikispaces.com/10.+Pacing+Guide+and+Lessons+at+a+Glance" TargetMode="External"/><Relationship Id="rId3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Grade Social Studies</a:t>
            </a:r>
            <a:br>
              <a:rPr lang="en-US" dirty="0" smtClean="0"/>
            </a:br>
            <a:r>
              <a:rPr lang="en-US" dirty="0" smtClean="0"/>
              <a:t>Curriculum Introduction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2nd Quarter Teaching 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Taught geographically and historically beginning with the Incas and the Mayas and finishing up with the Aztecs.</a:t>
            </a:r>
          </a:p>
          <a:p>
            <a:r>
              <a:rPr lang="en-US" dirty="0" smtClean="0"/>
              <a:t>Taught using TCM Primary Sources and the Benchmark Education readers </a:t>
            </a:r>
          </a:p>
          <a:p>
            <a:pPr lvl="1"/>
            <a:r>
              <a:rPr lang="en-US" u="sng" dirty="0" smtClean="0"/>
              <a:t>The Inca</a:t>
            </a:r>
            <a:endParaRPr lang="en-US" dirty="0" smtClean="0"/>
          </a:p>
          <a:p>
            <a:pPr lvl="1"/>
            <a:r>
              <a:rPr lang="en-US" u="sng" dirty="0" smtClean="0"/>
              <a:t>The Maya</a:t>
            </a:r>
            <a:endParaRPr lang="en-US" dirty="0" smtClean="0"/>
          </a:p>
          <a:p>
            <a:pPr lvl="1"/>
            <a:r>
              <a:rPr lang="en-US" dirty="0" smtClean="0"/>
              <a:t>The</a:t>
            </a:r>
            <a:r>
              <a:rPr lang="en-US" u="sng" dirty="0" smtClean="0"/>
              <a:t> Aztec</a:t>
            </a:r>
          </a:p>
          <a:p>
            <a:r>
              <a:rPr lang="en-US" dirty="0" smtClean="0"/>
              <a:t>Introductory lessons for primary sources are found on pages 5-14 in the teacher manual. </a:t>
            </a:r>
          </a:p>
          <a:p>
            <a:pPr lvl="1"/>
            <a:r>
              <a:rPr lang="en-US" dirty="0" smtClean="0"/>
              <a:t>Also available on the CD Rom.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Quarter Recommended Assessments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2277484"/>
            <a:ext cx="8001000" cy="3058747"/>
          </a:xfrm>
        </p:spPr>
        <p:txBody>
          <a:bodyPr/>
          <a:lstStyle/>
          <a:p>
            <a:r>
              <a:rPr lang="en-US" dirty="0" smtClean="0"/>
              <a:t>TCM/Primary Sources Assessments, pages 63-74.</a:t>
            </a:r>
          </a:p>
          <a:p>
            <a:r>
              <a:rPr lang="en-US" dirty="0" smtClean="0"/>
              <a:t>Various activities embedded in lessons.</a:t>
            </a:r>
          </a:p>
          <a:p>
            <a:r>
              <a:rPr lang="en-US" dirty="0" smtClean="0"/>
              <a:t>Activity cards. </a:t>
            </a:r>
          </a:p>
          <a:p>
            <a:pPr lvl="1"/>
            <a:r>
              <a:rPr lang="en-US" dirty="0" smtClean="0"/>
              <a:t>These include writing, projects, and short answer formats.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3rd Quarter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dirty="0" smtClean="0"/>
              <a:t>      Indigenous People of the Western Hemisphere grouped by Regions: Northwest, Southwest, Great Plains, Northeast, and Southeast.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0036" y="3188270"/>
            <a:ext cx="2580822" cy="28315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3rd Quarter Curriculum	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TCM Primary Source Kit Early American Indians </a:t>
            </a:r>
          </a:p>
          <a:p>
            <a:r>
              <a:rPr lang="en-US" dirty="0" smtClean="0"/>
              <a:t>Benchmark Education Company Leveled Readers Bridges &amp; Navigators Theme Set: Native Americans  </a:t>
            </a:r>
          </a:p>
          <a:p>
            <a:pPr lvl="1"/>
            <a:r>
              <a:rPr lang="en-US" u="sng" dirty="0" smtClean="0"/>
              <a:t>Native Americans of the Plains</a:t>
            </a:r>
          </a:p>
          <a:p>
            <a:pPr lvl="1"/>
            <a:r>
              <a:rPr lang="en-US" u="sng" dirty="0" smtClean="0"/>
              <a:t>Native Americans of the Southwest</a:t>
            </a:r>
          </a:p>
          <a:p>
            <a:pPr lvl="1"/>
            <a:r>
              <a:rPr lang="en-US" u="sng" dirty="0" smtClean="0"/>
              <a:t>Native Americans of the Eastern Woodlands</a:t>
            </a:r>
            <a:endParaRPr lang="en-US" dirty="0" smtClean="0"/>
          </a:p>
          <a:p>
            <a:r>
              <a:rPr lang="en-US" i="1" dirty="0" smtClean="0"/>
              <a:t>Recommended Supplemental Materials:</a:t>
            </a:r>
          </a:p>
          <a:p>
            <a:pPr lvl="1"/>
            <a:r>
              <a:rPr lang="en-US" i="1" dirty="0" smtClean="0"/>
              <a:t>National Geographic School Publishing Native American Theme Sets.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3rd Quarter Teaching 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Primarily taught with the TCM Primary Sources: Early American Indians curriculum </a:t>
            </a:r>
          </a:p>
          <a:p>
            <a:pPr lvl="1"/>
            <a:r>
              <a:rPr lang="en-US" dirty="0" smtClean="0"/>
              <a:t>Supplemented with Benchmark Education Native American readers </a:t>
            </a:r>
            <a:r>
              <a:rPr lang="en-US" u="sng" dirty="0" smtClean="0"/>
              <a:t>Eastern Woodlands, Plains,</a:t>
            </a:r>
            <a:r>
              <a:rPr lang="en-US" dirty="0" smtClean="0"/>
              <a:t> and </a:t>
            </a:r>
            <a:r>
              <a:rPr lang="en-US" u="sng" dirty="0" smtClean="0"/>
              <a:t>Southwest.</a:t>
            </a:r>
          </a:p>
          <a:p>
            <a:r>
              <a:rPr lang="en-US" dirty="0" smtClean="0"/>
              <a:t>We recommend teaching 2 lessons per week, beginning with the Southwest, Northwest, Plains, Northeast and finally Southeast Native Americans. </a:t>
            </a:r>
          </a:p>
          <a:p>
            <a:pPr lvl="1"/>
            <a:r>
              <a:rPr lang="en-US" dirty="0" smtClean="0"/>
              <a:t>This will finish the progression begun in Quarter 2 from south to north (Inca, Maya, Aztec).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dirty="0" smtClean="0"/>
              <a:t>3rd Quarter Recommended Assessments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2292083"/>
            <a:ext cx="8001000" cy="3350732"/>
          </a:xfrm>
        </p:spPr>
        <p:txBody>
          <a:bodyPr/>
          <a:lstStyle/>
          <a:p>
            <a:r>
              <a:rPr lang="en-US" dirty="0" smtClean="0"/>
              <a:t>TCM Primary Sources Document Based Assessments (Pages 63-74).</a:t>
            </a:r>
          </a:p>
          <a:p>
            <a:r>
              <a:rPr lang="en-US" dirty="0" smtClean="0"/>
              <a:t>Various activities embedded in lessons.</a:t>
            </a:r>
          </a:p>
          <a:p>
            <a:r>
              <a:rPr lang="en-US" dirty="0" smtClean="0"/>
              <a:t>Activity cards. </a:t>
            </a:r>
          </a:p>
          <a:p>
            <a:pPr lvl="1"/>
            <a:r>
              <a:rPr lang="en-US" dirty="0" smtClean="0"/>
              <a:t>These include writing, projects and short answer formats.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4th Quarter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dirty="0" smtClean="0"/>
              <a:t>Exploration/Encounters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0463" y="2373085"/>
            <a:ext cx="2744107" cy="30106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4th Quarter Curriculum	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TCM Primary Source Kit-Exploration</a:t>
            </a:r>
          </a:p>
          <a:p>
            <a:r>
              <a:rPr lang="en-US" dirty="0" smtClean="0"/>
              <a:t>Benchmark Education Company Leveled Readers Bridges &amp; Navigators Theme Set: Early Explorers </a:t>
            </a:r>
          </a:p>
          <a:p>
            <a:pPr lvl="1"/>
            <a:r>
              <a:rPr lang="en-US" u="sng" dirty="0" smtClean="0"/>
              <a:t>The Voyage of Christopher Columbus</a:t>
            </a:r>
          </a:p>
          <a:p>
            <a:pPr lvl="1"/>
            <a:r>
              <a:rPr lang="en-US" u="sng" dirty="0" smtClean="0"/>
              <a:t>Native Americans at the Time of the Explorers</a:t>
            </a:r>
          </a:p>
          <a:p>
            <a:pPr lvl="1"/>
            <a:r>
              <a:rPr lang="en-US" u="sng" dirty="0" smtClean="0"/>
              <a:t>Explorers of the America.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4th Quarter Teaching 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We recommend teaching 2 lessons per week which focuses on a chronological approach to exploration. </a:t>
            </a:r>
          </a:p>
          <a:p>
            <a:pPr lvl="1"/>
            <a:r>
              <a:rPr lang="en-US" dirty="0" smtClean="0"/>
              <a:t>Completed in approximately 7 weeks, leaving time for the end of the year activities.</a:t>
            </a:r>
          </a:p>
          <a:p>
            <a:r>
              <a:rPr lang="en-US" dirty="0" smtClean="0"/>
              <a:t>The Benchmark reader </a:t>
            </a:r>
            <a:r>
              <a:rPr lang="en-US" u="sng" dirty="0" smtClean="0"/>
              <a:t>Native Americans at the Time of the Explorers </a:t>
            </a:r>
            <a:r>
              <a:rPr lang="en-US" dirty="0" smtClean="0"/>
              <a:t>makes a great bridge between 3rd and 4th quarter. </a:t>
            </a:r>
          </a:p>
          <a:p>
            <a:r>
              <a:rPr lang="en-US" dirty="0" smtClean="0"/>
              <a:t>The Benchmark reader </a:t>
            </a:r>
            <a:r>
              <a:rPr lang="en-US" u="sng" dirty="0" smtClean="0"/>
              <a:t>The Voyages of Christopher Columbus </a:t>
            </a:r>
            <a:r>
              <a:rPr lang="en-US" dirty="0" smtClean="0"/>
              <a:t>should be used with the TCM Columbus lesson. </a:t>
            </a:r>
          </a:p>
          <a:p>
            <a:r>
              <a:rPr lang="en-US" dirty="0" smtClean="0"/>
              <a:t>The Benchmark reader </a:t>
            </a:r>
            <a:r>
              <a:rPr lang="en-US" u="sng" dirty="0" smtClean="0"/>
              <a:t>Explorers of the Americas </a:t>
            </a:r>
            <a:r>
              <a:rPr lang="en-US" dirty="0" smtClean="0"/>
              <a:t>gives background as to why and how European nations began exploring.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Quarter Recommended Assessments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TCM Document Based Assessments, pages 64-74.</a:t>
            </a:r>
          </a:p>
          <a:p>
            <a:r>
              <a:rPr lang="en-US" dirty="0" smtClean="0"/>
              <a:t>Various activities embedded in lessons.</a:t>
            </a:r>
          </a:p>
          <a:p>
            <a:r>
              <a:rPr lang="en-US" dirty="0" smtClean="0"/>
              <a:t> Activity cards. </a:t>
            </a:r>
          </a:p>
          <a:p>
            <a:pPr lvl="1"/>
            <a:r>
              <a:rPr lang="en-US" dirty="0" smtClean="0"/>
              <a:t>These include writing, projects, and short answer formats.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r>
              <a:rPr lang="en-US" sz="1000" dirty="0" smtClean="0"/>
              <a:t>		Pictures  taken from http://</a:t>
            </a:r>
            <a:r>
              <a:rPr lang="en-US" sz="1000" dirty="0" err="1" smtClean="0"/>
              <a:t>www.teachercreatedmaterials.com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Quarter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dirty="0" smtClean="0"/>
              <a:t>World Geography and Geography of the Western Hemisphere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2546" y="3059131"/>
            <a:ext cx="2960669" cy="29606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Quarter Curriculum	Materials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1904999"/>
            <a:ext cx="8001000" cy="4658485"/>
          </a:xfrm>
        </p:spPr>
        <p:txBody>
          <a:bodyPr>
            <a:normAutofit fontScale="92500" lnSpcReduction="10000"/>
          </a:bodyPr>
          <a:lstStyle/>
          <a:p>
            <a:r>
              <a:rPr lang="en-US" sz="2286" b="1" dirty="0" smtClean="0"/>
              <a:t>Program Guide with Teacher’s Guide and Copymasters-30</a:t>
            </a:r>
          </a:p>
          <a:p>
            <a:r>
              <a:rPr lang="en-US" sz="2286" b="1" dirty="0" smtClean="0"/>
              <a:t>Nystrom Junior Geographer Atlases-30</a:t>
            </a:r>
          </a:p>
          <a:p>
            <a:r>
              <a:rPr lang="en-US" sz="2286" b="1" dirty="0" smtClean="0"/>
              <a:t>Activity Maps- 15 Physical &amp; 15 Political</a:t>
            </a:r>
          </a:p>
          <a:p>
            <a:r>
              <a:rPr lang="en-US" sz="2286" b="1" dirty="0" smtClean="0"/>
              <a:t>9 Raised Relief Maps, 19" x 12”</a:t>
            </a:r>
          </a:p>
          <a:p>
            <a:r>
              <a:rPr lang="en-US" sz="2286" b="1" dirty="0" smtClean="0"/>
              <a:t>9 Activity Globes, 9" diameter</a:t>
            </a:r>
          </a:p>
          <a:p>
            <a:r>
              <a:rPr lang="en-US" sz="2286" b="1" dirty="0" smtClean="0"/>
              <a:t>30 Map Markers</a:t>
            </a:r>
          </a:p>
          <a:p>
            <a:r>
              <a:rPr lang="en-US" sz="2286" b="1" dirty="0" smtClean="0"/>
              <a:t>1 Mobile Cart</a:t>
            </a:r>
          </a:p>
          <a:p>
            <a:r>
              <a:rPr lang="en-US" sz="2286" b="1" dirty="0" smtClean="0"/>
              <a:t>Geographer Atlas - Student Activities</a:t>
            </a:r>
          </a:p>
          <a:p>
            <a:pPr lvl="1"/>
            <a:r>
              <a:rPr lang="en-US" sz="1000" b="1" dirty="0" smtClean="0"/>
              <a:t>*Pictures from http://</a:t>
            </a:r>
            <a:r>
              <a:rPr lang="en-US" sz="1000" b="1" dirty="0" err="1" smtClean="0"/>
              <a:t>www.nystromnet.com</a:t>
            </a:r>
            <a:endParaRPr lang="en-US" sz="1081" b="1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9710" y="2543364"/>
            <a:ext cx="2811460" cy="2811460"/>
          </a:xfrm>
          <a:prstGeom prst="rect">
            <a:avLst/>
          </a:prstGeo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Quarter Teaching 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2264326"/>
            <a:ext cx="8001000" cy="3725215"/>
          </a:xfrm>
        </p:spPr>
        <p:txBody>
          <a:bodyPr/>
          <a:lstStyle/>
          <a:p>
            <a:r>
              <a:rPr lang="en-US" b="1" dirty="0" smtClean="0"/>
              <a:t>World Geography and Western Geography Primarily taught with the </a:t>
            </a:r>
            <a:r>
              <a:rPr lang="en-US" b="1" dirty="0" err="1" smtClean="0"/>
              <a:t>Nystrom</a:t>
            </a:r>
            <a:r>
              <a:rPr lang="en-US" b="1" dirty="0" smtClean="0"/>
              <a:t> Globe/Map Cart. </a:t>
            </a:r>
          </a:p>
          <a:p>
            <a:r>
              <a:rPr lang="en-US" b="1" dirty="0" smtClean="0"/>
              <a:t>We recommend teaching the </a:t>
            </a:r>
            <a:r>
              <a:rPr lang="en-US" b="1" dirty="0" err="1" smtClean="0"/>
              <a:t>Nystrom</a:t>
            </a:r>
            <a:r>
              <a:rPr lang="en-US" b="1" dirty="0" smtClean="0"/>
              <a:t> curriculum units 1-3 (first 18 lessons).</a:t>
            </a:r>
          </a:p>
          <a:p>
            <a:pPr lvl="1"/>
            <a:r>
              <a:rPr lang="en-US" b="1" dirty="0" smtClean="0"/>
              <a:t> Approximately 2 lessons per week for 9 weeks or 3 lessons per week for 6 weeks.</a:t>
            </a:r>
          </a:p>
          <a:p>
            <a:r>
              <a:rPr lang="en-US" b="1" dirty="0" smtClean="0"/>
              <a:t> Lessons 19-26 should be taught if time allows.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30362"/>
          </a:xfrm>
        </p:spPr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Quarter Recommended Assessments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2468612"/>
            <a:ext cx="8001000" cy="4114800"/>
          </a:xfrm>
        </p:spPr>
        <p:txBody>
          <a:bodyPr/>
          <a:lstStyle/>
          <a:p>
            <a:r>
              <a:rPr lang="en-US" dirty="0" smtClean="0"/>
              <a:t>Some of the student pages from lessons 1-18 (teacher discretion).</a:t>
            </a:r>
          </a:p>
          <a:p>
            <a:r>
              <a:rPr lang="en-US" dirty="0" smtClean="0"/>
              <a:t>Unit Reviews 1-3.</a:t>
            </a:r>
          </a:p>
          <a:p>
            <a:r>
              <a:rPr lang="en-US" dirty="0" smtClean="0"/>
              <a:t>Junior Geographer Atlas of Student Activities.</a:t>
            </a:r>
          </a:p>
          <a:p>
            <a:r>
              <a:rPr lang="en-US" dirty="0" smtClean="0"/>
              <a:t>Teacher observation of student participation in skills lessons.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Maps/Globes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2438076"/>
            <a:ext cx="8001000" cy="3467526"/>
          </a:xfrm>
        </p:spPr>
        <p:txBody>
          <a:bodyPr/>
          <a:lstStyle/>
          <a:p>
            <a:r>
              <a:rPr lang="en-US" dirty="0" smtClean="0"/>
              <a:t>Each lesson has a desk map and a globe component.</a:t>
            </a:r>
          </a:p>
          <a:p>
            <a:r>
              <a:rPr lang="en-US" dirty="0" smtClean="0"/>
              <a:t>In the interest of time, lessons should alternate between one and the other.</a:t>
            </a:r>
          </a:p>
          <a:p>
            <a:pPr lvl="1"/>
            <a:r>
              <a:rPr lang="en-US" dirty="0" smtClean="0"/>
              <a:t>Another option might be to have half the class using globes and the other using desk maps.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Pacing Guides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>
                <a:hlinkClick r:id="rId2"/>
              </a:rPr>
              <a:t>Quarters 1-4 Pacing Guides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6560" y="2817656"/>
            <a:ext cx="1714500" cy="1638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3498" y="4100356"/>
            <a:ext cx="914400" cy="711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2nd Quarter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dirty="0" smtClean="0"/>
              <a:t>History of the Western Hemisphere: Pre-Colombian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5322" y="2645228"/>
            <a:ext cx="2695442" cy="29572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2nd Quarter Curriculum	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TCM Primary Source Kit Mayas, Incas, and Aztecs</a:t>
            </a:r>
          </a:p>
          <a:p>
            <a:r>
              <a:rPr lang="en-US" dirty="0" smtClean="0"/>
              <a:t>Benchmark Education Company Leveled Readers Bridges &amp; Navigators Theme Set: Civilizations of the Americas </a:t>
            </a:r>
          </a:p>
          <a:p>
            <a:pPr lvl="1"/>
            <a:r>
              <a:rPr lang="en-US" u="sng" dirty="0" smtClean="0"/>
              <a:t>The Aztec</a:t>
            </a:r>
          </a:p>
          <a:p>
            <a:pPr lvl="1"/>
            <a:r>
              <a:rPr lang="en-US" u="sng" dirty="0" smtClean="0"/>
              <a:t>The </a:t>
            </a:r>
            <a:r>
              <a:rPr lang="en-US" u="sng" smtClean="0"/>
              <a:t>Inca</a:t>
            </a:r>
          </a:p>
          <a:p>
            <a:pPr lvl="1"/>
            <a:r>
              <a:rPr lang="en-US" u="sng" smtClean="0"/>
              <a:t>The </a:t>
            </a:r>
            <a:r>
              <a:rPr lang="en-US" u="sng" dirty="0" smtClean="0"/>
              <a:t>Maya</a:t>
            </a:r>
          </a:p>
          <a:p>
            <a:r>
              <a:rPr lang="en-US" dirty="0" err="1" smtClean="0"/>
              <a:t>SSSSPosters</a:t>
            </a:r>
            <a:r>
              <a:rPr lang="en-US" dirty="0" smtClean="0"/>
              <a:t> - Mayan Incan Aztec Civilization</a:t>
            </a:r>
          </a:p>
          <a:p>
            <a:r>
              <a:rPr lang="en-US" dirty="0" err="1" smtClean="0"/>
              <a:t>Powerpoint</a:t>
            </a:r>
            <a:r>
              <a:rPr lang="en-US" dirty="0" smtClean="0"/>
              <a:t> - Inca Maya Aztec - (Only with Primary Source Documents- not filled with Cartoons)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avelogue">
  <a:themeElements>
    <a:clrScheme name="Travelogue">
      <a:dk1>
        <a:sysClr val="windowText" lastClr="000000"/>
      </a:dk1>
      <a:lt1>
        <a:srgbClr val="EAC968"/>
      </a:lt1>
      <a:dk2>
        <a:srgbClr val="2A2515"/>
      </a:dk2>
      <a:lt2>
        <a:srgbClr val="82682C"/>
      </a:lt2>
      <a:accent1>
        <a:srgbClr val="B74D21"/>
      </a:accent1>
      <a:accent2>
        <a:srgbClr val="A32323"/>
      </a:accent2>
      <a:accent3>
        <a:srgbClr val="4576A3"/>
      </a:accent3>
      <a:accent4>
        <a:srgbClr val="615D9A"/>
      </a:accent4>
      <a:accent5>
        <a:srgbClr val="67924B"/>
      </a:accent5>
      <a:accent6>
        <a:srgbClr val="BF7B1B"/>
      </a:accent6>
      <a:hlink>
        <a:srgbClr val="99350B"/>
      </a:hlink>
      <a:folHlink>
        <a:srgbClr val="785140"/>
      </a:folHlink>
    </a:clrScheme>
    <a:fontScheme name="Travelogue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Travelogu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6600000" sx="102000" sy="102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88900" dist="63500" dir="2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sunset" dir="t">
              <a:rot lat="0" lon="0" rev="4200000"/>
            </a:lightRig>
          </a:scene3d>
          <a:sp3d>
            <a:bevelT w="635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0000"/>
                <a:hueMod val="85000"/>
                <a:satMod val="300000"/>
                <a:lumMod val="100000"/>
              </a:schemeClr>
            </a:gs>
            <a:gs pos="40000">
              <a:schemeClr val="phClr">
                <a:tint val="45000"/>
                <a:shade val="99000"/>
                <a:hueMod val="95000"/>
                <a:satMod val="300000"/>
                <a:lumMod val="100000"/>
              </a:schemeClr>
            </a:gs>
            <a:gs pos="100000">
              <a:schemeClr val="phClr">
                <a:shade val="20000"/>
                <a:hueMod val="95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70000"/>
                <a:satMod val="2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Travelogue.thmx</Template>
  <TotalTime>237</TotalTime>
  <Words>833</Words>
  <Application>Microsoft Macintosh PowerPoint</Application>
  <PresentationFormat>On-screen Show (4:3)</PresentationFormat>
  <Paragraphs>100</Paragraphs>
  <Slides>19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Travelogue</vt:lpstr>
      <vt:lpstr>4th Grade Social Studies Curriculum Introduction</vt:lpstr>
      <vt:lpstr>1st Quarter</vt:lpstr>
      <vt:lpstr>1st Quarter Curriculum Materials </vt:lpstr>
      <vt:lpstr>1st Quarter Teaching Recommendations</vt:lpstr>
      <vt:lpstr>1st Quarter Recommended Assessments </vt:lpstr>
      <vt:lpstr>Using Maps/Globes</vt:lpstr>
      <vt:lpstr>Pacing Guides</vt:lpstr>
      <vt:lpstr>2nd Quarter</vt:lpstr>
      <vt:lpstr>2nd Quarter Curriculum Materials</vt:lpstr>
      <vt:lpstr>2nd Quarter Teaching Recommendations</vt:lpstr>
      <vt:lpstr>2nd Quarter Recommended Assessments </vt:lpstr>
      <vt:lpstr>3rd Quarter</vt:lpstr>
      <vt:lpstr>3rd Quarter Curriculum Materials</vt:lpstr>
      <vt:lpstr>3rd Quarter Teaching Recommendations</vt:lpstr>
      <vt:lpstr>3rd Quarter Recommended Assessments </vt:lpstr>
      <vt:lpstr>4th Quarter</vt:lpstr>
      <vt:lpstr>4th Quarter Curriculum Materials</vt:lpstr>
      <vt:lpstr>4th Quarter Teaching Recommendations</vt:lpstr>
      <vt:lpstr>4th Quarter Recommended Assessments </vt:lpstr>
    </vt:vector>
  </TitlesOfParts>
  <Company>Anchorage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4th Grade Social Studies Curriculum Introduction</dc:title>
  <dc:creator>Anchorage School District</dc:creator>
  <cp:lastModifiedBy>Novy_Allyson</cp:lastModifiedBy>
  <cp:revision>25</cp:revision>
  <dcterms:created xsi:type="dcterms:W3CDTF">2010-06-16T19:41:18Z</dcterms:created>
  <dcterms:modified xsi:type="dcterms:W3CDTF">2010-06-16T19:41:56Z</dcterms:modified>
</cp:coreProperties>
</file>